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823C9-C2A2-4F65-9EDA-C0B4819EF8F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66886-B8B5-4E3A-B3D9-F716739D8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66886-B8B5-4E3A-B3D9-F716739D84C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3A8DF-47BB-4E4D-B9DA-1856EBE8B83E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2C50-004E-4262-9B64-7C5378319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Voting Machine Cause Lost Votes?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17.871</a:t>
            </a:r>
          </a:p>
          <a:p>
            <a:r>
              <a:rPr lang="en-US" smtClean="0"/>
              <a:t>Spring 2012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if some voting machines are more prone to losing votes than others?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362200"/>
            <a:ext cx="1990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362200"/>
            <a:ext cx="1371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24400" y="3581400"/>
            <a:ext cx="2286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53000" y="2895600"/>
            <a:ext cx="1905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24400" y="2362200"/>
            <a:ext cx="21336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4400" y="4114800"/>
            <a:ext cx="2133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2"/>
          </p:cNvCxnSpPr>
          <p:nvPr/>
        </p:nvCxnSpPr>
        <p:spPr>
          <a:xfrm>
            <a:off x="4838700" y="4114800"/>
            <a:ext cx="20193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0" y="52578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1999" y="1935480"/>
          <a:ext cx="723900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758"/>
                <a:gridCol w="1169939"/>
                <a:gridCol w="1243061"/>
                <a:gridCol w="1243061"/>
                <a:gridCol w="1316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Tech.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Under</a:t>
                      </a:r>
                      <a:r>
                        <a:rPr lang="en-US" baseline="0" dirty="0" smtClean="0"/>
                        <a:t>-vote pct.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Over-vote</a:t>
                      </a:r>
                      <a:r>
                        <a:rPr lang="en-US" baseline="0" dirty="0" smtClean="0"/>
                        <a:t> pct.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Lost vote pct.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counties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Datavote</a:t>
                      </a:r>
                      <a:r>
                        <a:rPr lang="en-US" dirty="0" smtClean="0"/>
                        <a:t> (punch)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6.93%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Hand-count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Optical scan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Votomatic</a:t>
                      </a:r>
                      <a:r>
                        <a:rPr lang="en-US" dirty="0" smtClean="0"/>
                        <a:t> (punch)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Statewide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5410200"/>
            <a:ext cx="4697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sources:</a:t>
            </a:r>
          </a:p>
          <a:p>
            <a:r>
              <a:rPr lang="en-US" dirty="0" smtClean="0"/>
              <a:t>Election returns:  Florida Division of Elections</a:t>
            </a:r>
          </a:p>
          <a:p>
            <a:r>
              <a:rPr lang="en-US" dirty="0" smtClean="0"/>
              <a:t>Over- under-vote counts:  </a:t>
            </a:r>
            <a:r>
              <a:rPr lang="en-US" dirty="0" err="1" smtClean="0"/>
              <a:t>NORC</a:t>
            </a:r>
            <a:r>
              <a:rPr lang="en-US" dirty="0" smtClean="0"/>
              <a:t> recount project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if some voting machines are more prone to losing votes than others?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5334000"/>
            <a:ext cx="230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Statistics, </a:t>
            </a:r>
            <a:r>
              <a:rPr lang="en-US" dirty="0" err="1" smtClean="0"/>
              <a:t>correlational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Aside:  The Butterfly Ballot Mattered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6843713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57150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295400"/>
                <a:gridCol w="1371600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Number of ballot columns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Datavote</a:t>
                      </a:r>
                      <a:r>
                        <a:rPr lang="en-US" dirty="0" smtClean="0"/>
                        <a:t> (punch)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7.09%</a:t>
                      </a:r>
                    </a:p>
                    <a:p>
                      <a:pPr algn="ctr"/>
                      <a:r>
                        <a:rPr lang="en-US" dirty="0" smtClean="0"/>
                        <a:t>(7)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6.73%</a:t>
                      </a:r>
                    </a:p>
                    <a:p>
                      <a:pPr algn="ctr"/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6.93%</a:t>
                      </a:r>
                    </a:p>
                    <a:p>
                      <a:pPr algn="ctr"/>
                      <a:r>
                        <a:rPr lang="en-US" dirty="0" smtClean="0"/>
                        <a:t>(9)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Hand-count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6.74%</a:t>
                      </a:r>
                    </a:p>
                    <a:p>
                      <a:pPr algn="ctr"/>
                      <a:r>
                        <a:rPr lang="en-US" dirty="0" smtClean="0"/>
                        <a:t>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6.74%</a:t>
                      </a:r>
                    </a:p>
                    <a:p>
                      <a:pPr algn="ctr"/>
                      <a:r>
                        <a:rPr lang="en-US" dirty="0" smtClean="0"/>
                        <a:t>(1)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0.38%</a:t>
                      </a:r>
                    </a:p>
                    <a:p>
                      <a:pPr algn="ctr"/>
                      <a:r>
                        <a:rPr lang="en-US" dirty="0" smtClean="0"/>
                        <a:t>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0.38%</a:t>
                      </a:r>
                    </a:p>
                    <a:p>
                      <a:pPr algn="ctr"/>
                      <a:r>
                        <a:rPr lang="en-US" dirty="0" smtClean="0"/>
                        <a:t>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Optical scan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0.89%</a:t>
                      </a:r>
                    </a:p>
                    <a:p>
                      <a:pPr algn="ctr"/>
                      <a:r>
                        <a:rPr lang="en-US" dirty="0" smtClean="0"/>
                        <a:t>(27)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7.03%</a:t>
                      </a:r>
                    </a:p>
                    <a:p>
                      <a:pPr algn="ctr"/>
                      <a:r>
                        <a:rPr lang="en-US" dirty="0" smtClean="0"/>
                        <a:t>(14)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1.36%</a:t>
                      </a:r>
                    </a:p>
                    <a:p>
                      <a:pPr algn="ctr"/>
                      <a:r>
                        <a:rPr lang="en-US" dirty="0" smtClean="0"/>
                        <a:t>(41)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Votomatic</a:t>
                      </a:r>
                      <a:r>
                        <a:rPr lang="en-US" dirty="0" smtClean="0"/>
                        <a:t> (punch)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2.91%</a:t>
                      </a:r>
                    </a:p>
                    <a:p>
                      <a:pPr algn="ctr"/>
                      <a:r>
                        <a:rPr lang="en-US" dirty="0" smtClean="0"/>
                        <a:t>(13)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8.07%</a:t>
                      </a:r>
                    </a:p>
                    <a:p>
                      <a:pPr algn="ctr"/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3.94%</a:t>
                      </a:r>
                    </a:p>
                    <a:p>
                      <a:pPr algn="ctr"/>
                      <a:r>
                        <a:rPr lang="en-US" dirty="0" smtClean="0"/>
                        <a:t>(15)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2.06%</a:t>
                      </a:r>
                    </a:p>
                    <a:p>
                      <a:pPr algn="ctr"/>
                      <a:r>
                        <a:rPr lang="en-US" dirty="0" smtClean="0"/>
                        <a:t>(48)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7.81%</a:t>
                      </a:r>
                    </a:p>
                    <a:p>
                      <a:pPr algn="ctr"/>
                      <a:r>
                        <a:rPr lang="en-US" dirty="0" smtClean="0"/>
                        <a:t>(19)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2.94%</a:t>
                      </a:r>
                    </a:p>
                    <a:p>
                      <a:pPr algn="ctr"/>
                      <a:r>
                        <a:rPr lang="en-US" dirty="0" smtClean="0"/>
                        <a:t>(67)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Columns Are Bad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1752600"/>
          <a:ext cx="64770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952500"/>
                <a:gridCol w="1079500"/>
                <a:gridCol w="1079500"/>
                <a:gridCol w="1079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Machine in 2000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in 1988: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Votomatic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Opscan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DRE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Votomatic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-0.52%</a:t>
                      </a:r>
                    </a:p>
                    <a:p>
                      <a:pPr algn="ctr"/>
                      <a:r>
                        <a:rPr lang="en-US" dirty="0" smtClean="0"/>
                        <a:t>(171)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-1.96%</a:t>
                      </a:r>
                    </a:p>
                    <a:p>
                      <a:pPr algn="ctr"/>
                      <a:r>
                        <a:rPr lang="en-US" dirty="0" smtClean="0"/>
                        <a:t>(179)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-0.40%</a:t>
                      </a:r>
                    </a:p>
                    <a:p>
                      <a:pPr algn="ctr"/>
                      <a:r>
                        <a:rPr lang="en-US" dirty="0" smtClean="0"/>
                        <a:t>(8)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-0.98%</a:t>
                      </a:r>
                    </a:p>
                    <a:p>
                      <a:pPr algn="ctr"/>
                      <a:r>
                        <a:rPr lang="en-US" dirty="0" smtClean="0"/>
                        <a:t>(365)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-0.69%</a:t>
                      </a:r>
                    </a:p>
                    <a:p>
                      <a:pPr algn="ctr"/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-0.08%</a:t>
                      </a:r>
                    </a:p>
                    <a:p>
                      <a:pPr algn="ctr"/>
                      <a:r>
                        <a:rPr lang="en-US" dirty="0" smtClean="0"/>
                        <a:t>(114)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-0.24%</a:t>
                      </a:r>
                    </a:p>
                    <a:p>
                      <a:pPr algn="ctr"/>
                      <a:r>
                        <a:rPr lang="en-US" dirty="0" smtClean="0"/>
                        <a:t>(65)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0.66%</a:t>
                      </a:r>
                    </a:p>
                    <a:p>
                      <a:pPr algn="ctr"/>
                      <a:r>
                        <a:rPr lang="en-US" dirty="0" smtClean="0"/>
                        <a:t>(111)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0.03%</a:t>
                      </a:r>
                    </a:p>
                    <a:p>
                      <a:pPr algn="ctr"/>
                      <a:r>
                        <a:rPr lang="en-US" dirty="0" smtClean="0"/>
                        <a:t>(294)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Opscan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-1.42%</a:t>
                      </a:r>
                    </a:p>
                    <a:p>
                      <a:pPr algn="ctr"/>
                      <a:r>
                        <a:rPr lang="en-US" dirty="0" smtClean="0"/>
                        <a:t>(74)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-0.84%</a:t>
                      </a:r>
                    </a:p>
                    <a:p>
                      <a:pPr algn="ctr"/>
                      <a:r>
                        <a:rPr lang="en-US" dirty="0" smtClean="0"/>
                        <a:t>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-1.33%</a:t>
                      </a:r>
                    </a:p>
                    <a:p>
                      <a:pPr algn="ctr"/>
                      <a:r>
                        <a:rPr lang="en-US" dirty="0" smtClean="0"/>
                        <a:t>(75)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-1.92%</a:t>
                      </a:r>
                    </a:p>
                    <a:p>
                      <a:pPr algn="ctr"/>
                      <a:r>
                        <a:rPr lang="en-US" dirty="0" smtClean="0"/>
                        <a:t>(35)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-0.92%</a:t>
                      </a:r>
                    </a:p>
                    <a:p>
                      <a:pPr algn="ctr"/>
                      <a:r>
                        <a:rPr lang="en-US" dirty="0" smtClean="0"/>
                        <a:t>(215)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-0.08%</a:t>
                      </a:r>
                    </a:p>
                    <a:p>
                      <a:pPr algn="ctr"/>
                      <a:r>
                        <a:rPr lang="en-US" dirty="0" smtClean="0"/>
                        <a:t>(119)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-1.29%</a:t>
                      </a:r>
                    </a:p>
                    <a:p>
                      <a:pPr algn="ctr"/>
                      <a:r>
                        <a:rPr lang="en-US" dirty="0" smtClean="0"/>
                        <a:t>(616)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-0.94%</a:t>
                      </a:r>
                    </a:p>
                    <a:p>
                      <a:pPr algn="ctr"/>
                      <a:r>
                        <a:rPr lang="en-US" dirty="0" smtClean="0"/>
                        <a:t>(65)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-0.81%</a:t>
                      </a:r>
                    </a:p>
                    <a:p>
                      <a:pPr algn="ctr"/>
                      <a:r>
                        <a:rPr lang="en-US" dirty="0" smtClean="0"/>
                        <a:t>(1,402)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1" y="6096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the table isn’t complete, although the totals in the columns and rows reflect the entire table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if some voting machines are more prone to losing votes than others?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0341" y="4343400"/>
            <a:ext cx="142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(Quasi-)</a:t>
            </a:r>
          </a:p>
          <a:p>
            <a:r>
              <a:rPr lang="en-US" dirty="0" smtClean="0"/>
              <a:t>Experimental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points relevant to 17.871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science can provide a service to society by framing questions causally, and reducing complicated matters to clear observables.</a:t>
            </a:r>
          </a:p>
          <a:p>
            <a:r>
              <a:rPr lang="en-US" dirty="0" smtClean="0"/>
              <a:t>Addressing important questions of public policy requires creative combinations of insight, data, and method.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to the Syllabus (to come)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3125" t="10156" r="17500" b="39063"/>
          <a:stretch>
            <a:fillRect/>
          </a:stretch>
        </p:blipFill>
        <p:spPr bwMode="auto">
          <a:xfrm>
            <a:off x="3886200" y="1371600"/>
            <a:ext cx="358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to the Syllabus (to come)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Statistics</a:t>
            </a:r>
          </a:p>
          <a:p>
            <a:r>
              <a:rPr lang="en-US" dirty="0" smtClean="0"/>
              <a:t>Mechanics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to the Syllabus (to come)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Statistics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Mechanics</a:t>
            </a:r>
          </a:p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5556" t="8681" r="11111" b="72222"/>
          <a:stretch>
            <a:fillRect/>
          </a:stretch>
        </p:blipFill>
        <p:spPr bwMode="auto">
          <a:xfrm>
            <a:off x="990600" y="4343400"/>
            <a:ext cx="665018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 Presidential Election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 Presidential Election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657600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 Presidential Election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657600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8513" y="2500313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828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we know if some voting machines are more prone to “lost votes” than others?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620869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some are prone to more lost votes than others, how big of a problem is it?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if some voting machines are more prone to losing votes than others?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if some voting machines are more prone to losing votes than others?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175" y="2524125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5257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Law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if some voting machines are more prone to losing votes than others?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28956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52578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if some voting machines are more prone to losing votes than others?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362200"/>
            <a:ext cx="1990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52578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619</Words>
  <Application>Microsoft Office PowerPoint</Application>
  <PresentationFormat>On-screen Show (4:3)</PresentationFormat>
  <Paragraphs>184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Do Voting Machine Cause Lost Votes?</vt:lpstr>
      <vt:lpstr>2000 Presidential Election</vt:lpstr>
      <vt:lpstr>2000 Presidential Election</vt:lpstr>
      <vt:lpstr>2000 Presidential Election</vt:lpstr>
      <vt:lpstr>Slide 5</vt:lpstr>
      <vt:lpstr>How do we know if some voting machines are more prone to losing votes than others?</vt:lpstr>
      <vt:lpstr>How do we know if some voting machines are more prone to losing votes than others?</vt:lpstr>
      <vt:lpstr>How do we know if some voting machines are more prone to losing votes than others?</vt:lpstr>
      <vt:lpstr>How do we know if some voting machines are more prone to losing votes than others?</vt:lpstr>
      <vt:lpstr>How do we know if some voting machines are more prone to losing votes than others?</vt:lpstr>
      <vt:lpstr>How do we know if some voting machines are more prone to losing votes than others?</vt:lpstr>
      <vt:lpstr>An Aside:  The Butterfly Ballot Mattered</vt:lpstr>
      <vt:lpstr>Many Columns Are Bad</vt:lpstr>
      <vt:lpstr>How do we know if some voting machines are more prone to losing votes than others?</vt:lpstr>
      <vt:lpstr>Some points relevant to 17.871</vt:lpstr>
      <vt:lpstr>Relevant to the Syllabus (to come)</vt:lpstr>
      <vt:lpstr>Relevant to the Syllabus (to come)</vt:lpstr>
      <vt:lpstr>Relevant to the Syllabus (to come)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Voting Machine Cause Lost Votes?</dc:title>
  <dc:creator>Charles Stewart</dc:creator>
  <cp:lastModifiedBy>Charles Stewart</cp:lastModifiedBy>
  <cp:revision>22</cp:revision>
  <dcterms:created xsi:type="dcterms:W3CDTF">2012-02-07T19:10:54Z</dcterms:created>
  <dcterms:modified xsi:type="dcterms:W3CDTF">2012-02-08T19:34:41Z</dcterms:modified>
</cp:coreProperties>
</file>